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7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302" r:id="rId22"/>
    <p:sldId id="292" r:id="rId23"/>
    <p:sldId id="305" r:id="rId24"/>
    <p:sldId id="270" r:id="rId25"/>
    <p:sldId id="306" r:id="rId26"/>
    <p:sldId id="308" r:id="rId27"/>
    <p:sldId id="309" r:id="rId28"/>
    <p:sldId id="312" r:id="rId29"/>
    <p:sldId id="360" r:id="rId30"/>
    <p:sldId id="311" r:id="rId31"/>
    <p:sldId id="314" r:id="rId32"/>
    <p:sldId id="316" r:id="rId33"/>
    <p:sldId id="318" r:id="rId34"/>
    <p:sldId id="319" r:id="rId35"/>
    <p:sldId id="361" r:id="rId36"/>
    <p:sldId id="323" r:id="rId37"/>
    <p:sldId id="317" r:id="rId38"/>
    <p:sldId id="320" r:id="rId39"/>
    <p:sldId id="321" r:id="rId40"/>
    <p:sldId id="324" r:id="rId41"/>
    <p:sldId id="322" r:id="rId42"/>
    <p:sldId id="257" r:id="rId43"/>
    <p:sldId id="293" r:id="rId44"/>
    <p:sldId id="325" r:id="rId45"/>
    <p:sldId id="326" r:id="rId46"/>
    <p:sldId id="294" r:id="rId47"/>
    <p:sldId id="329" r:id="rId48"/>
    <p:sldId id="333" r:id="rId49"/>
    <p:sldId id="334" r:id="rId50"/>
    <p:sldId id="335" r:id="rId51"/>
    <p:sldId id="284" r:id="rId52"/>
    <p:sldId id="336" r:id="rId53"/>
    <p:sldId id="339" r:id="rId54"/>
    <p:sldId id="347" r:id="rId55"/>
    <p:sldId id="348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38" r:id="rId65"/>
    <p:sldId id="32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254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dirty="0"/>
              <a:t>I pulled some of my own data for</a:t>
            </a:r>
            <a:r>
              <a:rPr lang="en-US" baseline="0" dirty="0"/>
              <a:t> this example, as I now cringe at looking back at the original chart (the paper’s Fig 5, which is open access if you want to see it - </a:t>
            </a:r>
            <a:r>
              <a:rPr lang="en-US" dirty="0">
                <a:solidFill>
                  <a:srgbClr val="333333"/>
                </a:solidFill>
              </a:rPr>
              <a:t>http://doi.org/10.7710/2162-3309.1232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419F1-A80F-4595-8F06-F7711B8160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5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drawsoft.com/templates/pdf/color-wheel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hyperlink" Target="http://www.businessinsider.com/the-27-worst-charts-of-all-time-2013-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bJBWvonVI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.dundas.com/Dashboard/c82402e9-02ab-49f5-ba90-33513c82020b?e=false&amp;vo=viewonly" TargetMode="External"/><Relationship Id="rId2" Type="http://schemas.openxmlformats.org/officeDocument/2006/relationships/hyperlink" Target="https://public.tableau.com/en-us/s/gallery/march-mad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en-us/s/blog/2016/12/readers-choice-top-5-vizzes-2016" TargetMode="External"/><Relationship Id="rId4" Type="http://schemas.openxmlformats.org/officeDocument/2006/relationships/hyperlink" Target="http://www.vizwiz.com/2017/12/help-desk-performance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mbostock.github.io/d3/talk/20111116/airports-all.html" TargetMode="External"/><Relationship Id="rId2" Type="http://schemas.openxmlformats.org/officeDocument/2006/relationships/hyperlink" Target="http://mbostock.github.io/d3/talk/20111116/bund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3/d3/wiki/gallery" TargetMode="External"/><Relationship Id="rId5" Type="http://schemas.openxmlformats.org/officeDocument/2006/relationships/hyperlink" Target="http://mbostock.github.io/d3/talk/20111116/iris-parallel.html" TargetMode="External"/><Relationship Id="rId4" Type="http://schemas.openxmlformats.org/officeDocument/2006/relationships/hyperlink" Target="http://animateddata.co.uk/lab/d3-tree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5" Type="http://schemas.openxmlformats.org/officeDocument/2006/relationships/hyperlink" Target="http://www.informationisbeautiful.net/" TargetMode="External"/><Relationship Id="rId4" Type="http://schemas.openxmlformats.org/officeDocument/2006/relationships/hyperlink" Target="http://www.dailyinfographic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June 18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5755123" cy="49869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15200" y="4143375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87097" y="4714190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07534" y="3276578"/>
            <a:ext cx="21985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these two areas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1753985"/>
            <a:ext cx="4888253" cy="43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9"/>
          <a:stretch/>
        </p:blipFill>
        <p:spPr>
          <a:xfrm>
            <a:off x="5175575" y="1753985"/>
            <a:ext cx="6379116" cy="36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1351235"/>
            <a:ext cx="6055995" cy="492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91"/>
          <a:stretch/>
        </p:blipFill>
        <p:spPr>
          <a:xfrm>
            <a:off x="5669279" y="1351235"/>
            <a:ext cx="6055995" cy="4920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623463"/>
            <a:ext cx="6197381" cy="464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4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7" y="1693892"/>
            <a:ext cx="7568045" cy="4548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1977" y="6242771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59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53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Write the main message as chart title</a:t>
            </a:r>
          </a:p>
          <a:p>
            <a:pPr lvl="1"/>
            <a:r>
              <a:rPr lang="en-US" dirty="0"/>
              <a:t>Subtitle can add further clarification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Only the Important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Pick 1-3 things to highlight </a:t>
            </a:r>
            <a:r>
              <a:rPr lang="en-US" b="1" i="1" dirty="0"/>
              <a:t>or pick a different chart</a:t>
            </a:r>
          </a:p>
          <a:p>
            <a:r>
              <a:rPr lang="en-US" dirty="0"/>
              <a:t>Remember your </a:t>
            </a:r>
            <a:r>
              <a:rPr lang="en-US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4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Good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color sparingly/to highlight</a:t>
            </a:r>
          </a:p>
          <a:p>
            <a:pPr lvl="1"/>
            <a:r>
              <a:rPr lang="en-US" dirty="0"/>
              <a:t>Grey is your friend</a:t>
            </a:r>
          </a:p>
          <a:p>
            <a:r>
              <a:rPr lang="en-US" dirty="0"/>
              <a:t>Related things have related </a:t>
            </a:r>
            <a:br>
              <a:rPr lang="en-US" dirty="0"/>
            </a:br>
            <a:r>
              <a:rPr lang="en-US" dirty="0"/>
              <a:t>colors</a:t>
            </a:r>
          </a:p>
          <a:p>
            <a:pPr lvl="1"/>
            <a:r>
              <a:rPr lang="en-US" dirty="0"/>
              <a:t>Be consistent</a:t>
            </a:r>
          </a:p>
          <a:p>
            <a:r>
              <a:rPr lang="en-US" dirty="0"/>
              <a:t>Avoid</a:t>
            </a:r>
          </a:p>
          <a:p>
            <a:pPr lvl="1"/>
            <a:r>
              <a:rPr lang="en-US" dirty="0"/>
              <a:t>Pairing red and green (colorblind)</a:t>
            </a:r>
          </a:p>
          <a:p>
            <a:pPr lvl="1"/>
            <a:r>
              <a:rPr lang="en-US" dirty="0"/>
              <a:t>Pink for women, blue for men</a:t>
            </a:r>
          </a:p>
          <a:p>
            <a:r>
              <a:rPr lang="en-US" dirty="0"/>
              <a:t>Check: print in black and white!</a:t>
            </a:r>
          </a:p>
        </p:txBody>
      </p:sp>
    </p:spTree>
    <p:extLst>
      <p:ext uri="{BB962C8B-B14F-4D97-AF65-F5344CB8AC3E}">
        <p14:creationId xmlns:p14="http://schemas.microsoft.com/office/powerpoint/2010/main" val="3428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3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Others don’t care about original order</a:t>
            </a:r>
          </a:p>
          <a:p>
            <a:r>
              <a:rPr lang="en-US" dirty="0"/>
              <a:t>Sort order visually</a:t>
            </a:r>
          </a:p>
          <a:p>
            <a:pPr lvl="1"/>
            <a:r>
              <a:rPr lang="en-US" dirty="0"/>
              <a:t>Caveats for time data, etc.</a:t>
            </a:r>
          </a:p>
        </p:txBody>
      </p:sp>
    </p:spTree>
    <p:extLst>
      <p:ext uri="{BB962C8B-B14F-4D97-AF65-F5344CB8AC3E}">
        <p14:creationId xmlns:p14="http://schemas.microsoft.com/office/powerpoint/2010/main" val="1829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5" y="1825623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Delete legends</a:t>
            </a:r>
          </a:p>
          <a:p>
            <a:r>
              <a:rPr lang="en-US" dirty="0"/>
              <a:t>Remove axis lines</a:t>
            </a:r>
          </a:p>
          <a:p>
            <a:r>
              <a:rPr lang="en-US" dirty="0"/>
              <a:t>Remove or trim axis numbers</a:t>
            </a:r>
          </a:p>
          <a:p>
            <a:r>
              <a:rPr lang="en-US" dirty="0"/>
              <a:t>Condense data categories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Positive and negative responses instead of 5-value Likert scale</a:t>
            </a:r>
          </a:p>
        </p:txBody>
      </p:sp>
    </p:spTree>
    <p:extLst>
      <p:ext uri="{BB962C8B-B14F-4D97-AF65-F5344CB8AC3E}">
        <p14:creationId xmlns:p14="http://schemas.microsoft.com/office/powerpoint/2010/main" val="32167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4" y="1825622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Strategic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Legend</a:t>
            </a:r>
          </a:p>
          <a:p>
            <a:pPr lvl="1"/>
            <a:r>
              <a:rPr lang="en-US" dirty="0"/>
              <a:t>Put series name right next to the data on the plot</a:t>
            </a:r>
          </a:p>
          <a:p>
            <a:r>
              <a:rPr lang="en-US" dirty="0"/>
              <a:t>Axis numbers</a:t>
            </a:r>
          </a:p>
          <a:p>
            <a:pPr lvl="1"/>
            <a:r>
              <a:rPr lang="en-US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0968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Start with your message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Highlight only the important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Pick good colors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Eliminate junk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Add strategic </a:t>
            </a:r>
            <a:r>
              <a:rPr lang="en-US" dirty="0" smtClean="0"/>
              <a:t>labels</a:t>
            </a:r>
            <a:endParaRPr lang="en-US" dirty="0"/>
          </a:p>
        </p:txBody>
      </p:sp>
      <p:pic>
        <p:nvPicPr>
          <p:cNvPr id="4" name="bDbJBWvon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27022" y="1825625"/>
            <a:ext cx="4926778" cy="27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Tableau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73978" y="1825625"/>
            <a:ext cx="75798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https://public.tableau.com/en-us/s/gallery/march-madness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3"/>
              </a:rPr>
              <a:t>https://samples.dundas.com/Dashboard/c82402e9-02ab-49f5-ba90-33513c82020b?e=false&amp;vo=viewonly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http://www.vizwiz.com/2017/12/help-desk-performance.html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5"/>
              </a:rPr>
              <a:t>https://public.tableau.com/en-us/s/blog/2016/12/readers-choice-top-5-vizzes-2016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40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Tableau</a:t>
            </a:r>
          </a:p>
          <a:p>
            <a:r>
              <a:rPr lang="en-US" dirty="0" smtClean="0"/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23607" y="1825625"/>
            <a:ext cx="7579821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mbostock.github.io/d3/talk/20111116/bundle.html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mbostock.github.io/d3/talk/20111116/airports-all.html</a:t>
            </a:r>
            <a:r>
              <a:rPr lang="en-US" sz="2000" dirty="0" smtClean="0"/>
              <a:t> </a:t>
            </a:r>
          </a:p>
          <a:p>
            <a:r>
              <a:rPr lang="en-US" sz="2000" dirty="0">
                <a:hlinkClick r:id="rId4"/>
              </a:rPr>
              <a:t>http://animateddata.co.uk/lab/d3-tree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mbostock.github.io/d3/talk/20111116/iris-parallel.html</a:t>
            </a:r>
            <a:endParaRPr lang="en-US" sz="2000" dirty="0" smtClean="0"/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github.com/d3/d3/wiki/gallery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99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Online Resources: </a:t>
            </a:r>
            <a:endParaRPr lang="en-US" b="1" dirty="0" smtClean="0">
              <a:hlinkClick r:id="rId2"/>
            </a:endParaRP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8"/>
              </a:rPr>
              <a:t>Grammar of 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Future Workshops: </a:t>
            </a:r>
          </a:p>
          <a:p>
            <a:pPr marL="457200" lvl="1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Visualization </a:t>
            </a:r>
            <a:r>
              <a:rPr lang="en-US" dirty="0" smtClean="0"/>
              <a:t>in </a:t>
            </a:r>
            <a:r>
              <a:rPr lang="en-US" dirty="0"/>
              <a:t>R </a:t>
            </a:r>
            <a:r>
              <a:rPr lang="en-US" dirty="0" smtClean="0"/>
              <a:t>with GGplot2</a:t>
            </a:r>
          </a:p>
          <a:p>
            <a:pPr marL="457200" lvl="1" indent="0" fontAlgn="t">
              <a:buNone/>
            </a:pPr>
            <a:r>
              <a:rPr lang="en-US" dirty="0" smtClean="0"/>
              <a:t>When: </a:t>
            </a:r>
            <a:r>
              <a:rPr lang="en-US" b="1" i="1" dirty="0" smtClean="0"/>
              <a:t>Thursday</a:t>
            </a:r>
            <a:r>
              <a:rPr lang="en-US" b="1" i="1" dirty="0"/>
              <a:t>, June 21, </a:t>
            </a:r>
            <a:r>
              <a:rPr lang="en-US" b="1" i="1" dirty="0" smtClean="0"/>
              <a:t>2018 </a:t>
            </a:r>
            <a:r>
              <a:rPr lang="en-US" dirty="0" smtClean="0"/>
              <a:t>From</a:t>
            </a:r>
            <a:r>
              <a:rPr lang="en-US" dirty="0"/>
              <a:t> 1:00 PM to 2:30 PM</a:t>
            </a:r>
          </a:p>
          <a:p>
            <a:pPr marL="457200" lvl="1" indent="0">
              <a:buNone/>
            </a:pPr>
            <a:r>
              <a:rPr lang="en-US" dirty="0" smtClean="0"/>
              <a:t>Where: </a:t>
            </a:r>
            <a:r>
              <a:rPr lang="en-US" dirty="0"/>
              <a:t>CEAS Library - 850D Baldwin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</TotalTime>
  <Words>1464</Words>
  <Application>Microsoft Office PowerPoint</Application>
  <PresentationFormat>Widescreen</PresentationFormat>
  <Paragraphs>488</Paragraphs>
  <Slides>64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Real World Example</vt:lpstr>
      <vt:lpstr>Start With Your Message</vt:lpstr>
      <vt:lpstr>Highlight Only the Important Data</vt:lpstr>
      <vt:lpstr>Pick Good Colors</vt:lpstr>
      <vt:lpstr>Order Matters</vt:lpstr>
      <vt:lpstr>Eliminate Junk</vt:lpstr>
      <vt:lpstr>Add Strategic Labels</vt:lpstr>
      <vt:lpstr>Before and After</vt:lpstr>
      <vt:lpstr>Chart Improvement Steps</vt:lpstr>
      <vt:lpstr>Advanced Visualizations</vt:lpstr>
      <vt:lpstr>Advanced Visualizations</vt:lpstr>
      <vt:lpstr>Additional Resources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169</cp:revision>
  <dcterms:created xsi:type="dcterms:W3CDTF">2018-05-16T17:41:19Z</dcterms:created>
  <dcterms:modified xsi:type="dcterms:W3CDTF">2019-02-04T17:19:22Z</dcterms:modified>
</cp:coreProperties>
</file>